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7" r:id="rId1"/>
    <p:sldMasterId id="2147483660" r:id="rId2"/>
    <p:sldMasterId id="2147483924" r:id="rId3"/>
  </p:sldMasterIdLst>
  <p:notesMasterIdLst>
    <p:notesMasterId r:id="rId26"/>
  </p:notesMasterIdLst>
  <p:handoutMasterIdLst>
    <p:handoutMasterId r:id="rId27"/>
  </p:handoutMasterIdLst>
  <p:sldIdLst>
    <p:sldId id="453" r:id="rId4"/>
    <p:sldId id="536" r:id="rId5"/>
    <p:sldId id="531" r:id="rId6"/>
    <p:sldId id="551" r:id="rId7"/>
    <p:sldId id="538" r:id="rId8"/>
    <p:sldId id="519" r:id="rId9"/>
    <p:sldId id="539" r:id="rId10"/>
    <p:sldId id="562" r:id="rId11"/>
    <p:sldId id="579" r:id="rId12"/>
    <p:sldId id="560" r:id="rId13"/>
    <p:sldId id="540" r:id="rId14"/>
    <p:sldId id="580" r:id="rId15"/>
    <p:sldId id="582" r:id="rId16"/>
    <p:sldId id="584" r:id="rId17"/>
    <p:sldId id="585" r:id="rId18"/>
    <p:sldId id="586" r:id="rId19"/>
    <p:sldId id="587" r:id="rId20"/>
    <p:sldId id="588" r:id="rId21"/>
    <p:sldId id="589" r:id="rId22"/>
    <p:sldId id="592" r:id="rId23"/>
    <p:sldId id="591" r:id="rId24"/>
    <p:sldId id="504" r:id="rId25"/>
  </p:sldIdLst>
  <p:sldSz cx="9144000" cy="6858000" type="screen4x3"/>
  <p:notesSz cx="6669088" cy="9928225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2BE78DFD-F645-4130-8774-1661A374432E}">
          <p14:sldIdLst>
            <p14:sldId id="453"/>
            <p14:sldId id="536"/>
          </p14:sldIdLst>
        </p14:section>
        <p14:section name="Sekcja bez tytułu" id="{219AEAA6-6164-466F-A17A-72BD2C0EB6F8}">
          <p14:sldIdLst>
            <p14:sldId id="531"/>
            <p14:sldId id="551"/>
            <p14:sldId id="538"/>
            <p14:sldId id="519"/>
            <p14:sldId id="539"/>
            <p14:sldId id="562"/>
            <p14:sldId id="579"/>
            <p14:sldId id="560"/>
            <p14:sldId id="540"/>
            <p14:sldId id="580"/>
            <p14:sldId id="582"/>
            <p14:sldId id="584"/>
            <p14:sldId id="585"/>
            <p14:sldId id="586"/>
            <p14:sldId id="587"/>
            <p14:sldId id="588"/>
            <p14:sldId id="589"/>
            <p14:sldId id="592"/>
            <p14:sldId id="591"/>
            <p14:sldId id="5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9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312C"/>
    <a:srgbClr val="D0D8E8"/>
    <a:srgbClr val="E5FCFF"/>
    <a:srgbClr val="E9EDF4"/>
    <a:srgbClr val="1E57A0"/>
    <a:srgbClr val="CFFE82"/>
    <a:srgbClr val="3EDB13"/>
    <a:srgbClr val="D9FE9C"/>
    <a:srgbClr val="B3FFB5"/>
    <a:srgbClr val="A4ED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5280" autoAdjust="0"/>
  </p:normalViewPr>
  <p:slideViewPr>
    <p:cSldViewPr snapToObjects="1">
      <p:cViewPr varScale="1">
        <p:scale>
          <a:sx n="87" d="100"/>
          <a:sy n="87" d="100"/>
        </p:scale>
        <p:origin x="122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58" d="100"/>
          <a:sy n="58" d="100"/>
        </p:scale>
        <p:origin x="-2592" y="-78"/>
      </p:cViewPr>
      <p:guideLst>
        <p:guide orient="horz" pos="3129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90665" cy="496967"/>
          </a:xfrm>
          <a:prstGeom prst="rect">
            <a:avLst/>
          </a:prstGeom>
        </p:spPr>
        <p:txBody>
          <a:bodyPr vert="horz" lIns="91536" tIns="45768" rIns="91536" bIns="45768" rtlCol="0"/>
          <a:lstStyle>
            <a:lvl1pPr algn="l" eaLnBrk="1" hangingPunct="1">
              <a:defRPr sz="1200">
                <a:latin typeface="Arial" charset="0"/>
                <a:ea typeface="ＭＳ Ｐゴシック" pitchFamily="32" charset="-128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776866" y="0"/>
            <a:ext cx="2890665" cy="496967"/>
          </a:xfrm>
          <a:prstGeom prst="rect">
            <a:avLst/>
          </a:prstGeom>
        </p:spPr>
        <p:txBody>
          <a:bodyPr vert="horz" lIns="91536" tIns="45768" rIns="91536" bIns="45768" rtlCol="0"/>
          <a:lstStyle>
            <a:lvl1pPr algn="r" eaLnBrk="1" hangingPunct="1">
              <a:defRPr sz="1200">
                <a:latin typeface="Arial" charset="0"/>
                <a:ea typeface="ＭＳ Ｐゴシック" pitchFamily="32" charset="-128"/>
                <a:cs typeface="+mn-cs"/>
              </a:defRPr>
            </a:lvl1pPr>
          </a:lstStyle>
          <a:p>
            <a:pPr>
              <a:defRPr/>
            </a:pPr>
            <a:fld id="{C20BDF4E-1376-4880-8E09-277447C9C729}" type="datetimeFigureOut">
              <a:rPr lang="pl-PL"/>
              <a:pPr>
                <a:defRPr/>
              </a:pPr>
              <a:t>2017-04-05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1" y="9429674"/>
            <a:ext cx="2890665" cy="496966"/>
          </a:xfrm>
          <a:prstGeom prst="rect">
            <a:avLst/>
          </a:prstGeom>
        </p:spPr>
        <p:txBody>
          <a:bodyPr vert="horz" lIns="91536" tIns="45768" rIns="91536" bIns="45768" rtlCol="0" anchor="b"/>
          <a:lstStyle>
            <a:lvl1pPr algn="l" eaLnBrk="1" hangingPunct="1">
              <a:defRPr sz="1200">
                <a:latin typeface="Arial" charset="0"/>
                <a:ea typeface="ＭＳ Ｐゴシック" pitchFamily="32" charset="-128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776866" y="9429674"/>
            <a:ext cx="2890665" cy="496966"/>
          </a:xfrm>
          <a:prstGeom prst="rect">
            <a:avLst/>
          </a:prstGeom>
        </p:spPr>
        <p:txBody>
          <a:bodyPr vert="horz" wrap="square" lIns="91536" tIns="45768" rIns="91536" bIns="457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4512162-A7A5-4969-BF89-0402D9D1B2F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07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90665" cy="496967"/>
          </a:xfrm>
          <a:prstGeom prst="rect">
            <a:avLst/>
          </a:prstGeom>
        </p:spPr>
        <p:txBody>
          <a:bodyPr vert="horz" lIns="91536" tIns="45768" rIns="91536" bIns="45768" rtlCol="0"/>
          <a:lstStyle>
            <a:lvl1pPr algn="l" eaLnBrk="1" hangingPunct="1">
              <a:defRPr sz="1200">
                <a:latin typeface="Arial" charset="0"/>
                <a:ea typeface="ＭＳ Ｐゴシック" pitchFamily="32" charset="-128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776866" y="0"/>
            <a:ext cx="2890665" cy="496967"/>
          </a:xfrm>
          <a:prstGeom prst="rect">
            <a:avLst/>
          </a:prstGeom>
        </p:spPr>
        <p:txBody>
          <a:bodyPr vert="horz" lIns="91536" tIns="45768" rIns="91536" bIns="45768" rtlCol="0"/>
          <a:lstStyle>
            <a:lvl1pPr algn="r" eaLnBrk="1" hangingPunct="1">
              <a:defRPr sz="1200">
                <a:latin typeface="Arial" charset="0"/>
                <a:ea typeface="ＭＳ Ｐゴシック" pitchFamily="32" charset="-128"/>
                <a:cs typeface="+mn-cs"/>
              </a:defRPr>
            </a:lvl1pPr>
          </a:lstStyle>
          <a:p>
            <a:pPr>
              <a:defRPr/>
            </a:pPr>
            <a:fld id="{A4FA4FA8-CA24-4498-B7E2-F8367CD6A615}" type="datetimeFigureOut">
              <a:rPr lang="pl-PL"/>
              <a:pPr>
                <a:defRPr/>
              </a:pPr>
              <a:t>2017-04-05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2950"/>
            <a:ext cx="4964112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36" tIns="45768" rIns="91536" bIns="45768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66601" y="4715633"/>
            <a:ext cx="5335893" cy="4467939"/>
          </a:xfrm>
          <a:prstGeom prst="rect">
            <a:avLst/>
          </a:prstGeom>
        </p:spPr>
        <p:txBody>
          <a:bodyPr vert="horz" lIns="91536" tIns="45768" rIns="91536" bIns="45768" rtlCol="0">
            <a:normAutofit/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429674"/>
            <a:ext cx="2890665" cy="496966"/>
          </a:xfrm>
          <a:prstGeom prst="rect">
            <a:avLst/>
          </a:prstGeom>
        </p:spPr>
        <p:txBody>
          <a:bodyPr vert="horz" lIns="91536" tIns="45768" rIns="91536" bIns="45768" rtlCol="0" anchor="b"/>
          <a:lstStyle>
            <a:lvl1pPr algn="l" eaLnBrk="1" hangingPunct="1">
              <a:defRPr sz="1200">
                <a:latin typeface="Arial" charset="0"/>
                <a:ea typeface="ＭＳ Ｐゴシック" pitchFamily="32" charset="-128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776866" y="9429674"/>
            <a:ext cx="2890665" cy="496966"/>
          </a:xfrm>
          <a:prstGeom prst="rect">
            <a:avLst/>
          </a:prstGeom>
        </p:spPr>
        <p:txBody>
          <a:bodyPr vert="horz" wrap="square" lIns="91536" tIns="45768" rIns="91536" bIns="457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DF862B3-6A5F-40C2-83E5-5BECD137C4B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276953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 pozio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obrazu 3"/>
          <p:cNvSpPr>
            <a:spLocks noGrp="1"/>
          </p:cNvSpPr>
          <p:nvPr>
            <p:ph type="pic" sz="quarter" idx="10"/>
          </p:nvPr>
        </p:nvSpPr>
        <p:spPr>
          <a:xfrm>
            <a:off x="1587600" y="1357200"/>
            <a:ext cx="5940000" cy="4320000"/>
          </a:xfrm>
          <a:prstGeom prst="rect">
            <a:avLst/>
          </a:prstGeom>
        </p:spPr>
        <p:txBody>
          <a:bodyPr/>
          <a:lstStyle>
            <a:lvl1pPr>
              <a:defRPr sz="1600" baseline="0"/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3" name="Symbol zastępczy tekstu 3"/>
          <p:cNvSpPr>
            <a:spLocks noGrp="1"/>
          </p:cNvSpPr>
          <p:nvPr>
            <p:ph type="body" sz="quarter" idx="11"/>
          </p:nvPr>
        </p:nvSpPr>
        <p:spPr>
          <a:xfrm>
            <a:off x="216000" y="550800"/>
            <a:ext cx="5529600" cy="684000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000" b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5" name="Symbol zastępczy tekstu 9"/>
          <p:cNvSpPr>
            <a:spLocks noGrp="1"/>
          </p:cNvSpPr>
          <p:nvPr>
            <p:ph type="body" sz="quarter" idx="12" hasCustomPrompt="1"/>
          </p:nvPr>
        </p:nvSpPr>
        <p:spPr>
          <a:xfrm>
            <a:off x="3006000" y="5814000"/>
            <a:ext cx="5468400" cy="684000"/>
          </a:xfrm>
          <a:prstGeom prst="rect">
            <a:avLst/>
          </a:prstGeom>
        </p:spPr>
        <p:txBody>
          <a:bodyPr lIns="324000" rIns="324000" anchor="ctr"/>
          <a:lstStyle>
            <a:lvl1pPr>
              <a:buNone/>
              <a:defRPr sz="1200" b="1" baseline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pl-PL" dirty="0"/>
              <a:t>Opis zdjęcia</a:t>
            </a:r>
          </a:p>
          <a:p>
            <a:pPr lvl="0"/>
            <a:r>
              <a:rPr lang="pl-PL" dirty="0"/>
              <a:t>Źródło, autor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dj pozio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obrazu 3"/>
          <p:cNvSpPr>
            <a:spLocks noGrp="1"/>
          </p:cNvSpPr>
          <p:nvPr>
            <p:ph type="pic" sz="quarter" idx="10"/>
          </p:nvPr>
        </p:nvSpPr>
        <p:spPr>
          <a:xfrm>
            <a:off x="2851200" y="1357200"/>
            <a:ext cx="3420000" cy="4320000"/>
          </a:xfrm>
          <a:prstGeom prst="rect">
            <a:avLst/>
          </a:prstGeom>
        </p:spPr>
        <p:txBody>
          <a:bodyPr/>
          <a:lstStyle>
            <a:lvl1pPr>
              <a:defRPr sz="1600" baseline="0"/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3" name="Symbol zastępczy tekstu 3"/>
          <p:cNvSpPr>
            <a:spLocks noGrp="1"/>
          </p:cNvSpPr>
          <p:nvPr>
            <p:ph type="body" sz="quarter" idx="11"/>
          </p:nvPr>
        </p:nvSpPr>
        <p:spPr>
          <a:xfrm>
            <a:off x="216000" y="550800"/>
            <a:ext cx="5529600" cy="684000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000" b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5" name="Symbol zastępczy tekstu 9"/>
          <p:cNvSpPr>
            <a:spLocks noGrp="1"/>
          </p:cNvSpPr>
          <p:nvPr>
            <p:ph type="body" sz="quarter" idx="12" hasCustomPrompt="1"/>
          </p:nvPr>
        </p:nvSpPr>
        <p:spPr>
          <a:xfrm>
            <a:off x="3006000" y="5814000"/>
            <a:ext cx="5468400" cy="684000"/>
          </a:xfrm>
          <a:prstGeom prst="rect">
            <a:avLst/>
          </a:prstGeom>
        </p:spPr>
        <p:txBody>
          <a:bodyPr lIns="324000" rIns="324000" anchor="ctr"/>
          <a:lstStyle>
            <a:lvl1pPr>
              <a:buNone/>
              <a:defRPr sz="1200" b="1" baseline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pl-PL" dirty="0"/>
              <a:t>Opis zdjęcia</a:t>
            </a:r>
          </a:p>
          <a:p>
            <a:pPr lvl="0"/>
            <a:r>
              <a:rPr lang="pl-PL" dirty="0"/>
              <a:t>Źródło, autor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7"/>
          <p:cNvSpPr>
            <a:spLocks noGrp="1"/>
          </p:cNvSpPr>
          <p:nvPr>
            <p:ph type="body" sz="quarter" idx="11"/>
          </p:nvPr>
        </p:nvSpPr>
        <p:spPr>
          <a:xfrm>
            <a:off x="1605600" y="3070800"/>
            <a:ext cx="5932800" cy="954000"/>
          </a:xfrm>
          <a:prstGeom prst="rect">
            <a:avLst/>
          </a:prstGeom>
        </p:spPr>
        <p:txBody>
          <a:bodyPr anchor="ctr" anchorCtr="1"/>
          <a:lstStyle>
            <a:lvl1pPr algn="ctr">
              <a:spcBef>
                <a:spcPts val="0"/>
              </a:spcBef>
              <a:buNone/>
              <a:defRPr sz="2800" b="1" i="0" baseline="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pl-PL" altLang="pl-PL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6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8800" y="1051200"/>
            <a:ext cx="7693200" cy="5054400"/>
          </a:xfrm>
          <a:prstGeom prst="rect">
            <a:avLst/>
          </a:prstGeom>
        </p:spPr>
        <p:txBody>
          <a:bodyPr lIns="324000" rIns="324000" anchor="ctr" anchorCtr="0"/>
          <a:lstStyle>
            <a:lvl1pPr algn="just">
              <a:lnSpc>
                <a:spcPct val="120000"/>
              </a:lnSpc>
              <a:defRPr sz="1800" b="1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punktow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980728"/>
            <a:ext cx="7704856" cy="5145435"/>
          </a:xfrm>
          <a:prstGeom prst="rect">
            <a:avLst/>
          </a:prstGeom>
        </p:spPr>
        <p:txBody>
          <a:bodyPr lIns="324000" rIns="324000" anchor="ctr"/>
          <a:lstStyle>
            <a:lvl1pPr>
              <a:lnSpc>
                <a:spcPct val="120000"/>
              </a:lnSpc>
              <a:spcBef>
                <a:spcPts val="0"/>
              </a:spcBef>
              <a:buFontTx/>
              <a:buBlip>
                <a:blip r:embed="rId2"/>
              </a:buBlip>
              <a:defRPr sz="1800" b="1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defRPr sz="1800" b="1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defRPr sz="1800" b="1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defRPr sz="1800" b="1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defRPr sz="1800" b="1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text</a:t>
            </a:r>
            <a:r>
              <a:rPr lang="pl-PL" dirty="0"/>
              <a:t> </a:t>
            </a:r>
            <a:r>
              <a:rPr lang="pl-PL" dirty="0" err="1"/>
              <a:t>styles</a:t>
            </a:r>
            <a:endParaRPr lang="pl-PL" dirty="0"/>
          </a:p>
          <a:p>
            <a:pPr lvl="1"/>
            <a:r>
              <a:rPr lang="pl-PL" dirty="0" err="1"/>
              <a:t>Second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2"/>
            <a:r>
              <a:rPr lang="pl-PL" dirty="0"/>
              <a:t>Third </a:t>
            </a:r>
            <a:r>
              <a:rPr lang="pl-PL" dirty="0" err="1"/>
              <a:t>level</a:t>
            </a:r>
            <a:endParaRPr lang="pl-PL" dirty="0"/>
          </a:p>
          <a:p>
            <a:pPr lvl="3"/>
            <a:r>
              <a:rPr lang="pl-PL" dirty="0" err="1"/>
              <a:t>Fourth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4"/>
            <a:r>
              <a:rPr lang="pl-PL" dirty="0" err="1"/>
              <a:t>Fifth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 pozio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obrazu 3"/>
          <p:cNvSpPr>
            <a:spLocks noGrp="1"/>
          </p:cNvSpPr>
          <p:nvPr>
            <p:ph type="pic" sz="quarter" idx="10"/>
          </p:nvPr>
        </p:nvSpPr>
        <p:spPr>
          <a:xfrm>
            <a:off x="1227600" y="975600"/>
            <a:ext cx="6660000" cy="5040000"/>
          </a:xfrm>
          <a:prstGeom prst="rect">
            <a:avLst/>
          </a:prstGeom>
        </p:spPr>
        <p:txBody>
          <a:bodyPr/>
          <a:lstStyle>
            <a:lvl1pPr>
              <a:defRPr sz="1600" baseline="0"/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dj pozio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obrazu 3"/>
          <p:cNvSpPr>
            <a:spLocks noGrp="1"/>
          </p:cNvSpPr>
          <p:nvPr>
            <p:ph type="pic" sz="quarter" idx="10"/>
          </p:nvPr>
        </p:nvSpPr>
        <p:spPr>
          <a:xfrm>
            <a:off x="2588400" y="975600"/>
            <a:ext cx="3960000" cy="5040000"/>
          </a:xfrm>
          <a:prstGeom prst="rect">
            <a:avLst/>
          </a:prstGeom>
        </p:spPr>
        <p:txBody>
          <a:bodyPr/>
          <a:lstStyle>
            <a:lvl1pPr>
              <a:defRPr sz="1600" baseline="0"/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6p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8800" y="1051200"/>
            <a:ext cx="7693200" cy="5054400"/>
          </a:xfrm>
          <a:prstGeom prst="round2SameRect">
            <a:avLst>
              <a:gd name="adj1" fmla="val 4483"/>
              <a:gd name="adj2" fmla="val 0"/>
            </a:avLst>
          </a:prstGeom>
        </p:spPr>
        <p:txBody>
          <a:bodyPr lIns="324000" rIns="324000" anchor="ctr" anchorCtr="0"/>
          <a:lstStyle>
            <a:lvl1pPr algn="just">
              <a:lnSpc>
                <a:spcPct val="120000"/>
              </a:lnSpc>
              <a:defRPr sz="1800" b="1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0"/>
          </p:nvPr>
        </p:nvSpPr>
        <p:spPr>
          <a:xfrm>
            <a:off x="216000" y="550800"/>
            <a:ext cx="5529600" cy="684000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0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lvl="0"/>
            <a:endParaRPr lang="pl-P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punktow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234800"/>
            <a:ext cx="7704856" cy="4891363"/>
          </a:xfrm>
          <a:prstGeom prst="rect">
            <a:avLst/>
          </a:prstGeom>
        </p:spPr>
        <p:txBody>
          <a:bodyPr lIns="324000" rIns="324000" anchor="ctr"/>
          <a:lstStyle>
            <a:lvl1pPr>
              <a:lnSpc>
                <a:spcPct val="120000"/>
              </a:lnSpc>
              <a:spcBef>
                <a:spcPts val="0"/>
              </a:spcBef>
              <a:buFontTx/>
              <a:buBlip>
                <a:blip r:embed="rId2"/>
              </a:buBlip>
              <a:defRPr sz="1800" b="1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defRPr sz="1800" b="1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defRPr sz="1800" b="1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defRPr sz="1800" b="1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defRPr sz="1800" b="1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text</a:t>
            </a:r>
            <a:r>
              <a:rPr lang="pl-PL" dirty="0"/>
              <a:t> </a:t>
            </a:r>
            <a:r>
              <a:rPr lang="pl-PL" dirty="0" err="1"/>
              <a:t>styles</a:t>
            </a:r>
            <a:endParaRPr lang="pl-PL" dirty="0"/>
          </a:p>
          <a:p>
            <a:pPr lvl="1"/>
            <a:r>
              <a:rPr lang="pl-PL" dirty="0" err="1"/>
              <a:t>Second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2"/>
            <a:r>
              <a:rPr lang="pl-PL" dirty="0"/>
              <a:t>Third </a:t>
            </a:r>
            <a:r>
              <a:rPr lang="pl-PL" dirty="0" err="1"/>
              <a:t>level</a:t>
            </a:r>
            <a:endParaRPr lang="pl-PL" dirty="0"/>
          </a:p>
          <a:p>
            <a:pPr lvl="3"/>
            <a:r>
              <a:rPr lang="pl-PL" dirty="0" err="1"/>
              <a:t>Fourth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4"/>
            <a:r>
              <a:rPr lang="pl-PL" dirty="0" err="1"/>
              <a:t>Fifth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0"/>
          </p:nvPr>
        </p:nvSpPr>
        <p:spPr>
          <a:xfrm>
            <a:off x="216000" y="550800"/>
            <a:ext cx="5529600" cy="684000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000" b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5" name="Symbol zastępczy tekstu 9"/>
          <p:cNvSpPr>
            <a:spLocks noGrp="1"/>
          </p:cNvSpPr>
          <p:nvPr>
            <p:ph type="body" sz="quarter" idx="11" hasCustomPrompt="1"/>
          </p:nvPr>
        </p:nvSpPr>
        <p:spPr>
          <a:xfrm>
            <a:off x="3006000" y="5814000"/>
            <a:ext cx="5468400" cy="684000"/>
          </a:xfrm>
          <a:prstGeom prst="rect">
            <a:avLst/>
          </a:prstGeom>
        </p:spPr>
        <p:txBody>
          <a:bodyPr lIns="324000" rIns="324000" anchor="ctr"/>
          <a:lstStyle>
            <a:lvl1pPr>
              <a:buNone/>
              <a:defRPr sz="1200" b="1" baseline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pl-PL" dirty="0"/>
              <a:t>Opis zdjęcia</a:t>
            </a:r>
          </a:p>
          <a:p>
            <a:pPr lvl="0"/>
            <a:r>
              <a:rPr lang="pl-PL" dirty="0"/>
              <a:t>Źródło, autor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21" r:id="rId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7" r:id="rId2"/>
    <p:sldLayoutId id="2147483918" r:id="rId3"/>
    <p:sldLayoutId id="2147483919" r:id="rId4"/>
    <p:sldLayoutId id="2147483923" r:id="rId5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2" charset="-128"/>
          <a:cs typeface="ＭＳ Ｐゴシック" pitchFamily="3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  <a:ea typeface="ＭＳ Ｐゴシック" pitchFamily="32" charset="-128"/>
          <a:cs typeface="ＭＳ Ｐゴシック" pitchFamily="3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  <a:ea typeface="ＭＳ Ｐゴシック" pitchFamily="32" charset="-128"/>
          <a:cs typeface="ＭＳ Ｐゴシック" pitchFamily="3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  <a:ea typeface="ＭＳ Ｐゴシック" pitchFamily="32" charset="-128"/>
          <a:cs typeface="ＭＳ Ｐゴシック" pitchFamily="3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  <a:ea typeface="ＭＳ Ｐゴシック" pitchFamily="32" charset="-128"/>
          <a:cs typeface="ＭＳ Ｐゴシック" pitchFamily="3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  <a:ea typeface="ＭＳ Ｐゴシック" pitchFamily="32" charset="-128"/>
          <a:cs typeface="ＭＳ Ｐゴシック" pitchFamily="3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  <a:ea typeface="ＭＳ Ｐゴシック" pitchFamily="32" charset="-128"/>
          <a:cs typeface="ＭＳ Ｐゴシック" pitchFamily="3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  <a:ea typeface="ＭＳ Ｐゴシック" pitchFamily="32" charset="-128"/>
          <a:cs typeface="ＭＳ Ｐゴシック" pitchFamily="3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  <a:ea typeface="ＭＳ Ｐゴシック" pitchFamily="32" charset="-128"/>
          <a:cs typeface="ＭＳ Ｐゴシック" pitchFamily="3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2" charset="-128"/>
          <a:cs typeface="ＭＳ Ｐゴシック" pitchFamily="3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2" charset="-128"/>
          <a:cs typeface="ＭＳ Ｐゴシック" pitchFamily="3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  <a:ea typeface="ＭＳ Ｐゴシック" pitchFamily="32" charset="-128"/>
          <a:cs typeface="ＭＳ Ｐゴシック" pitchFamily="3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  <a:ea typeface="ＭＳ Ｐゴシック" pitchFamily="32" charset="-128"/>
          <a:cs typeface="ＭＳ Ｐゴシック" pitchFamily="3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  <a:ea typeface="ＭＳ Ｐゴシック" pitchFamily="32" charset="-128"/>
          <a:cs typeface="ＭＳ Ｐゴシック" pitchFamily="3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  <a:ea typeface="ＭＳ Ｐゴシック" pitchFamily="32" charset="-128"/>
          <a:cs typeface="ＭＳ Ｐゴシック" pitchFamily="3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  <a:ea typeface="ＭＳ Ｐゴシック" pitchFamily="32" charset="-128"/>
          <a:cs typeface="ＭＳ Ｐゴシック" pitchFamily="3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  <a:ea typeface="ＭＳ Ｐゴシック" pitchFamily="32" charset="-128"/>
          <a:cs typeface="ＭＳ Ｐゴシック" pitchFamily="3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  <a:ea typeface="ＭＳ Ｐゴシック" pitchFamily="32" charset="-128"/>
          <a:cs typeface="ＭＳ Ｐゴシック" pitchFamily="3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  <a:ea typeface="ＭＳ Ｐゴシック" pitchFamily="32" charset="-128"/>
          <a:cs typeface="ＭＳ Ｐゴシック" pitchFamily="3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2" charset="-128"/>
          <a:cs typeface="ＭＳ Ｐゴシック" pitchFamily="3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5" y="1412776"/>
            <a:ext cx="8208912" cy="152714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pl-PL" sz="4000" dirty="0">
                <a:latin typeface="+mn-lt"/>
              </a:rPr>
              <a:t>Strefa uspokojonego ruchu </a:t>
            </a:r>
            <a:br>
              <a:rPr lang="pl-PL" sz="4000" dirty="0">
                <a:latin typeface="+mn-lt"/>
              </a:rPr>
            </a:br>
            <a:r>
              <a:rPr lang="pl-PL" sz="4000" dirty="0">
                <a:latin typeface="+mn-lt"/>
              </a:rPr>
              <a:t>obszar III i IV</a:t>
            </a:r>
            <a:br>
              <a:rPr lang="pl-PL" sz="4000" dirty="0">
                <a:latin typeface="+mn-lt"/>
              </a:rPr>
            </a:br>
            <a:r>
              <a:rPr lang="pl-PL" sz="4000" b="0" dirty="0">
                <a:latin typeface="+mn-lt"/>
              </a:rPr>
              <a:t>ogólne założenia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503" y="3375006"/>
            <a:ext cx="4176464" cy="329059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16" y="3429000"/>
            <a:ext cx="4427984" cy="32366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39908" y="980728"/>
            <a:ext cx="8712968" cy="180020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pl-PL" sz="2800" dirty="0">
                <a:latin typeface="+mj-lt"/>
              </a:rPr>
              <a:t>Uwolnienie chodników </a:t>
            </a:r>
            <a:r>
              <a:rPr lang="pl-PL" sz="2800" b="0" dirty="0">
                <a:latin typeface="+mj-lt"/>
              </a:rPr>
              <a:t>- na znacznych fragmentach ulic m.in.: Łąkowej, Kopernika, Szymańskiego samochody nie będą mogły parkować na chodnikach. Dzięki temu wolną przestrzeń odzyskają piesi</a:t>
            </a:r>
            <a:r>
              <a:rPr lang="pl-PL" sz="2000" dirty="0">
                <a:latin typeface="+mj-lt"/>
              </a:rPr>
              <a:t>.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013" y="2995325"/>
            <a:ext cx="3312368" cy="371703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/>
          <a:srcRect l="51917" t="19551" r="9740" b="27951"/>
          <a:stretch/>
        </p:blipFill>
        <p:spPr>
          <a:xfrm>
            <a:off x="4860032" y="2990396"/>
            <a:ext cx="3024336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47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>
          <a:xfrm>
            <a:off x="488587" y="28842"/>
            <a:ext cx="8532440" cy="3456384"/>
          </a:xfrm>
        </p:spPr>
        <p:txBody>
          <a:bodyPr/>
          <a:lstStyle/>
          <a:p>
            <a:pPr marL="457200" indent="-457200" algn="l"/>
            <a:r>
              <a:rPr lang="pl-PL" dirty="0">
                <a:latin typeface="+mn-lt"/>
              </a:rPr>
              <a:t>Punktowe nasadzenia zieleni </a:t>
            </a:r>
            <a:r>
              <a:rPr lang="pl-PL" b="0" dirty="0">
                <a:latin typeface="+mn-lt"/>
              </a:rPr>
              <a:t>– przewiduje się </a:t>
            </a:r>
          </a:p>
          <a:p>
            <a:pPr marL="0" indent="0" algn="l"/>
            <a:r>
              <a:rPr lang="pl-PL" b="0" dirty="0">
                <a:latin typeface="+mn-lt"/>
              </a:rPr>
              <a:t>możliwość ustawienia ławek i koszy oraz </a:t>
            </a:r>
            <a:r>
              <a:rPr lang="pl-PL" b="0" dirty="0" err="1">
                <a:latin typeface="+mn-lt"/>
              </a:rPr>
              <a:t>dosadzeń</a:t>
            </a:r>
            <a:r>
              <a:rPr lang="pl-PL" b="0" dirty="0">
                <a:latin typeface="+mn-lt"/>
              </a:rPr>
              <a:t> zieleni. Szczegóły zostaną ustalone z Radą Osiedla Stare Miasto.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2924944"/>
            <a:ext cx="5244075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73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1"/>
          </p:nvPr>
        </p:nvSpPr>
        <p:spPr>
          <a:xfrm>
            <a:off x="539552" y="116632"/>
            <a:ext cx="6998848" cy="432048"/>
          </a:xfrm>
        </p:spPr>
        <p:txBody>
          <a:bodyPr/>
          <a:lstStyle/>
          <a:p>
            <a:r>
              <a:rPr lang="pl-PL" dirty="0"/>
              <a:t>Bilans miejsc postojowych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74670"/>
              </p:ext>
            </p:extLst>
          </p:nvPr>
        </p:nvGraphicFramePr>
        <p:xfrm>
          <a:off x="971600" y="1124744"/>
          <a:ext cx="6912768" cy="55446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8438">
                  <a:extLst>
                    <a:ext uri="{9D8B030D-6E8A-4147-A177-3AD203B41FA5}">
                      <a16:colId xmlns:a16="http://schemas.microsoft.com/office/drawing/2014/main" val="1294038726"/>
                    </a:ext>
                  </a:extLst>
                </a:gridCol>
                <a:gridCol w="641217">
                  <a:extLst>
                    <a:ext uri="{9D8B030D-6E8A-4147-A177-3AD203B41FA5}">
                      <a16:colId xmlns:a16="http://schemas.microsoft.com/office/drawing/2014/main" val="3344147330"/>
                    </a:ext>
                  </a:extLst>
                </a:gridCol>
                <a:gridCol w="1295089">
                  <a:extLst>
                    <a:ext uri="{9D8B030D-6E8A-4147-A177-3AD203B41FA5}">
                      <a16:colId xmlns:a16="http://schemas.microsoft.com/office/drawing/2014/main" val="619477181"/>
                    </a:ext>
                  </a:extLst>
                </a:gridCol>
                <a:gridCol w="1495470">
                  <a:extLst>
                    <a:ext uri="{9D8B030D-6E8A-4147-A177-3AD203B41FA5}">
                      <a16:colId xmlns:a16="http://schemas.microsoft.com/office/drawing/2014/main" val="902127718"/>
                    </a:ext>
                  </a:extLst>
                </a:gridCol>
                <a:gridCol w="996277">
                  <a:extLst>
                    <a:ext uri="{9D8B030D-6E8A-4147-A177-3AD203B41FA5}">
                      <a16:colId xmlns:a16="http://schemas.microsoft.com/office/drawing/2014/main" val="3395820643"/>
                    </a:ext>
                  </a:extLst>
                </a:gridCol>
                <a:gridCol w="996277">
                  <a:extLst>
                    <a:ext uri="{9D8B030D-6E8A-4147-A177-3AD203B41FA5}">
                      <a16:colId xmlns:a16="http://schemas.microsoft.com/office/drawing/2014/main" val="464444107"/>
                    </a:ext>
                  </a:extLst>
                </a:gridCol>
              </a:tblGrid>
              <a:tr h="1102038">
                <a:tc>
                  <a:txBody>
                    <a:bodyPr/>
                    <a:lstStyle/>
                    <a:p>
                      <a:pPr marL="1270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Ulica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Jest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Miejsca postojowe, które należy zlikwidować w związku z dostosowaniem do obowiązujących przepisów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7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Miejsca postojowe likwidowane w związku z uwalnianiem chodników i powstaniem </a:t>
                      </a:r>
                      <a:r>
                        <a:rPr lang="pl-PL" sz="1000" dirty="0" err="1">
                          <a:effectLst/>
                        </a:rPr>
                        <a:t>kontraruchu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Będzie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Bilans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extLst>
                  <a:ext uri="{0D108BD9-81ED-4DB2-BD59-A6C34878D82A}">
                    <a16:rowId xmlns:a16="http://schemas.microsoft.com/office/drawing/2014/main" val="276959593"/>
                  </a:ext>
                </a:extLst>
              </a:tr>
              <a:tr h="19610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Kościuszki 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89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-3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-18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68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-21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extLst>
                  <a:ext uri="{0D108BD9-81ED-4DB2-BD59-A6C34878D82A}">
                    <a16:rowId xmlns:a16="http://schemas.microsoft.com/office/drawing/2014/main" val="4242978754"/>
                  </a:ext>
                </a:extLst>
              </a:tr>
              <a:tr h="1950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Taylora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22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-2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0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22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0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extLst>
                  <a:ext uri="{0D108BD9-81ED-4DB2-BD59-A6C34878D82A}">
                    <a16:rowId xmlns:a16="http://schemas.microsoft.com/office/drawing/2014/main" val="2947473797"/>
                  </a:ext>
                </a:extLst>
              </a:tr>
              <a:tr h="1950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Powstańców Wlkp.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58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-1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-1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56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-2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extLst>
                  <a:ext uri="{0D108BD9-81ED-4DB2-BD59-A6C34878D82A}">
                    <a16:rowId xmlns:a16="http://schemas.microsoft.com/office/drawing/2014/main" val="3474764236"/>
                  </a:ext>
                </a:extLst>
              </a:tr>
              <a:tr h="1950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Ratajczaka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21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-3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0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26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+5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extLst>
                  <a:ext uri="{0D108BD9-81ED-4DB2-BD59-A6C34878D82A}">
                    <a16:rowId xmlns:a16="http://schemas.microsoft.com/office/drawing/2014/main" val="1968768354"/>
                  </a:ext>
                </a:extLst>
              </a:tr>
              <a:tr h="1950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Ogrodowa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52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0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0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82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+30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extLst>
                  <a:ext uri="{0D108BD9-81ED-4DB2-BD59-A6C34878D82A}">
                    <a16:rowId xmlns:a16="http://schemas.microsoft.com/office/drawing/2014/main" val="987527429"/>
                  </a:ext>
                </a:extLst>
              </a:tr>
              <a:tr h="1950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Krakowska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36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-6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-7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23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-13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extLst>
                  <a:ext uri="{0D108BD9-81ED-4DB2-BD59-A6C34878D82A}">
                    <a16:rowId xmlns:a16="http://schemas.microsoft.com/office/drawing/2014/main" val="1792396860"/>
                  </a:ext>
                </a:extLst>
              </a:tr>
              <a:tr h="1950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Rybaki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102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-11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-23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68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-34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extLst>
                  <a:ext uri="{0D108BD9-81ED-4DB2-BD59-A6C34878D82A}">
                    <a16:rowId xmlns:a16="http://schemas.microsoft.com/office/drawing/2014/main" val="1701564565"/>
                  </a:ext>
                </a:extLst>
              </a:tr>
              <a:tr h="1950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Łąkowa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112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-18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-18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76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-36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extLst>
                  <a:ext uri="{0D108BD9-81ED-4DB2-BD59-A6C34878D82A}">
                    <a16:rowId xmlns:a16="http://schemas.microsoft.com/office/drawing/2014/main" val="1669199219"/>
                  </a:ext>
                </a:extLst>
              </a:tr>
              <a:tr h="1950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Kwiatowa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52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-3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-16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33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-19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extLst>
                  <a:ext uri="{0D108BD9-81ED-4DB2-BD59-A6C34878D82A}">
                    <a16:rowId xmlns:a16="http://schemas.microsoft.com/office/drawing/2014/main" val="1096254070"/>
                  </a:ext>
                </a:extLst>
              </a:tr>
              <a:tr h="1950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Karmelicka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20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-2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0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18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-2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extLst>
                  <a:ext uri="{0D108BD9-81ED-4DB2-BD59-A6C34878D82A}">
                    <a16:rowId xmlns:a16="http://schemas.microsoft.com/office/drawing/2014/main" val="2869466278"/>
                  </a:ext>
                </a:extLst>
              </a:tr>
              <a:tr h="1950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Kopernika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52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-3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-13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36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-16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extLst>
                  <a:ext uri="{0D108BD9-81ED-4DB2-BD59-A6C34878D82A}">
                    <a16:rowId xmlns:a16="http://schemas.microsoft.com/office/drawing/2014/main" val="200210923"/>
                  </a:ext>
                </a:extLst>
              </a:tr>
              <a:tr h="1950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Długa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96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-6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-29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61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-35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extLst>
                  <a:ext uri="{0D108BD9-81ED-4DB2-BD59-A6C34878D82A}">
                    <a16:rowId xmlns:a16="http://schemas.microsoft.com/office/drawing/2014/main" val="935168969"/>
                  </a:ext>
                </a:extLst>
              </a:tr>
              <a:tr h="1950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Zielona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12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-1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0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11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-1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extLst>
                  <a:ext uri="{0D108BD9-81ED-4DB2-BD59-A6C34878D82A}">
                    <a16:rowId xmlns:a16="http://schemas.microsoft.com/office/drawing/2014/main" val="1856183215"/>
                  </a:ext>
                </a:extLst>
              </a:tr>
              <a:tr h="1950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Strzałowa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23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-1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0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22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-1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extLst>
                  <a:ext uri="{0D108BD9-81ED-4DB2-BD59-A6C34878D82A}">
                    <a16:rowId xmlns:a16="http://schemas.microsoft.com/office/drawing/2014/main" val="2559685630"/>
                  </a:ext>
                </a:extLst>
              </a:tr>
              <a:tr h="1950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Krysiewicza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33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-3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-2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28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-5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extLst>
                  <a:ext uri="{0D108BD9-81ED-4DB2-BD59-A6C34878D82A}">
                    <a16:rowId xmlns:a16="http://schemas.microsoft.com/office/drawing/2014/main" val="673918324"/>
                  </a:ext>
                </a:extLst>
              </a:tr>
              <a:tr h="1950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Strzelecka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11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-2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0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9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-2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extLst>
                  <a:ext uri="{0D108BD9-81ED-4DB2-BD59-A6C34878D82A}">
                    <a16:rowId xmlns:a16="http://schemas.microsoft.com/office/drawing/2014/main" val="214921753"/>
                  </a:ext>
                </a:extLst>
              </a:tr>
              <a:tr h="1950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Szymańskiego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19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0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0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29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+10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extLst>
                  <a:ext uri="{0D108BD9-81ED-4DB2-BD59-A6C34878D82A}">
                    <a16:rowId xmlns:a16="http://schemas.microsoft.com/office/drawing/2014/main" val="3384295459"/>
                  </a:ext>
                </a:extLst>
              </a:tr>
              <a:tr h="1950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Wysoka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6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0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0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6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0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extLst>
                  <a:ext uri="{0D108BD9-81ED-4DB2-BD59-A6C34878D82A}">
                    <a16:rowId xmlns:a16="http://schemas.microsoft.com/office/drawing/2014/main" val="44413397"/>
                  </a:ext>
                </a:extLst>
              </a:tr>
              <a:tr h="1950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Święty Marcin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19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0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-6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13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-6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extLst>
                  <a:ext uri="{0D108BD9-81ED-4DB2-BD59-A6C34878D82A}">
                    <a16:rowId xmlns:a16="http://schemas.microsoft.com/office/drawing/2014/main" val="2718573721"/>
                  </a:ext>
                </a:extLst>
              </a:tr>
              <a:tr h="1950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Piekary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0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0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0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7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+7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extLst>
                  <a:ext uri="{0D108BD9-81ED-4DB2-BD59-A6C34878D82A}">
                    <a16:rowId xmlns:a16="http://schemas.microsoft.com/office/drawing/2014/main" val="1580623169"/>
                  </a:ext>
                </a:extLst>
              </a:tr>
              <a:tr h="1950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Pl. Wiosny Ludów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5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0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0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5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0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extLst>
                  <a:ext uri="{0D108BD9-81ED-4DB2-BD59-A6C34878D82A}">
                    <a16:rowId xmlns:a16="http://schemas.microsoft.com/office/drawing/2014/main" val="3059650027"/>
                  </a:ext>
                </a:extLst>
              </a:tr>
              <a:tr h="1950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SUMA -16%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840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-65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-76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699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700">
                          <a:effectLst/>
                        </a:rPr>
                        <a:t>-141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ctr"/>
                </a:tc>
                <a:extLst>
                  <a:ext uri="{0D108BD9-81ED-4DB2-BD59-A6C34878D82A}">
                    <a16:rowId xmlns:a16="http://schemas.microsoft.com/office/drawing/2014/main" val="2699326629"/>
                  </a:ext>
                </a:extLst>
              </a:tr>
              <a:tr h="15020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pl-PL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pl-PL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600">
                          <a:effectLst/>
                        </a:rPr>
                        <a:t> 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600" dirty="0">
                          <a:effectLst/>
                        </a:rPr>
                        <a:t> </a:t>
                      </a:r>
                      <a:endParaRPr lang="pl-PL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600">
                          <a:effectLst/>
                        </a:rPr>
                        <a:t> </a:t>
                      </a:r>
                      <a:endParaRPr lang="pl-PL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600" dirty="0">
                          <a:effectLst/>
                        </a:rPr>
                        <a:t> </a:t>
                      </a:r>
                      <a:endParaRPr lang="pl-PL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51" marR="28651" marT="0" marB="0"/>
                </a:tc>
                <a:extLst>
                  <a:ext uri="{0D108BD9-81ED-4DB2-BD59-A6C34878D82A}">
                    <a16:rowId xmlns:a16="http://schemas.microsoft.com/office/drawing/2014/main" val="1342063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4965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>
          <a:xfrm>
            <a:off x="0" y="1268760"/>
            <a:ext cx="8388424" cy="1656184"/>
          </a:xfrm>
        </p:spPr>
        <p:txBody>
          <a:bodyPr/>
          <a:lstStyle/>
          <a:p>
            <a:r>
              <a:rPr lang="pl-PL" sz="4000" dirty="0">
                <a:latin typeface="+mn-lt"/>
              </a:rPr>
              <a:t>Bilans miejsc postojowych</a:t>
            </a:r>
          </a:p>
          <a:p>
            <a:pPr algn="l"/>
            <a:r>
              <a:rPr lang="pl-PL" sz="2400" dirty="0">
                <a:latin typeface="+mn-lt"/>
              </a:rPr>
              <a:t>ul. Kościuszki: </a:t>
            </a:r>
            <a:r>
              <a:rPr lang="pl-PL" sz="2400" b="0" dirty="0">
                <a:latin typeface="+mn-lt"/>
              </a:rPr>
              <a:t>parkowanie dostosowane do obowiązujących przepisów (10 metrów od skrzyżowań i przejść dla pieszych), w niektórych miejscach parkowanie równoległe. Obecnie jest 89 miejsc postojowych (w tym 3 nielegalne). Zostanie: 68.</a:t>
            </a:r>
          </a:p>
          <a:p>
            <a:pPr algn="l"/>
            <a:r>
              <a:rPr lang="pl-PL" sz="2400" b="0" dirty="0">
                <a:latin typeface="+mn-lt"/>
              </a:rPr>
              <a:t>     Bilans</a:t>
            </a:r>
            <a:r>
              <a:rPr lang="pl-PL" b="0" dirty="0">
                <a:latin typeface="+mn-lt"/>
              </a:rPr>
              <a:t>: -</a:t>
            </a:r>
            <a:r>
              <a:rPr lang="pl-PL" sz="2400" b="0" dirty="0">
                <a:latin typeface="+mn-lt"/>
              </a:rPr>
              <a:t>21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/>
          <a:srcRect l="9984" t="15576" r="47948" b="33343"/>
          <a:stretch/>
        </p:blipFill>
        <p:spPr>
          <a:xfrm>
            <a:off x="287524" y="3356992"/>
            <a:ext cx="2952328" cy="331236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/>
          <a:srcRect l="38188" t="20600" r="36613" b="39500"/>
          <a:stretch/>
        </p:blipFill>
        <p:spPr>
          <a:xfrm>
            <a:off x="3239852" y="3356992"/>
            <a:ext cx="2789363" cy="331236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5" y="3356992"/>
            <a:ext cx="3218123" cy="3312368"/>
          </a:xfrm>
          <a:prstGeom prst="rect">
            <a:avLst/>
          </a:prstGeom>
        </p:spPr>
      </p:pic>
      <p:cxnSp>
        <p:nvCxnSpPr>
          <p:cNvPr id="13" name="Łącznik prosty ze strzałką 12"/>
          <p:cNvCxnSpPr>
            <a:cxnSpLocks/>
          </p:cNvCxnSpPr>
          <p:nvPr/>
        </p:nvCxnSpPr>
        <p:spPr>
          <a:xfrm>
            <a:off x="4427984" y="3140968"/>
            <a:ext cx="2808312" cy="16561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Łącznik prosty ze strzałką 14"/>
          <p:cNvCxnSpPr>
            <a:cxnSpLocks/>
          </p:cNvCxnSpPr>
          <p:nvPr/>
        </p:nvCxnSpPr>
        <p:spPr>
          <a:xfrm>
            <a:off x="6948264" y="3068960"/>
            <a:ext cx="1008112" cy="1800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3330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>
          <a:xfrm>
            <a:off x="0" y="1196752"/>
            <a:ext cx="8388424" cy="1368152"/>
          </a:xfrm>
        </p:spPr>
        <p:txBody>
          <a:bodyPr/>
          <a:lstStyle/>
          <a:p>
            <a:r>
              <a:rPr lang="pl-PL" sz="4000" dirty="0">
                <a:latin typeface="+mn-lt"/>
              </a:rPr>
              <a:t>Bilans miejsc postojowych</a:t>
            </a:r>
          </a:p>
          <a:p>
            <a:pPr algn="l"/>
            <a:r>
              <a:rPr lang="pl-PL">
                <a:latin typeface="+mn-lt"/>
              </a:rPr>
              <a:t>	ul</a:t>
            </a:r>
            <a:r>
              <a:rPr lang="pl-PL" dirty="0">
                <a:latin typeface="+mn-lt"/>
              </a:rPr>
              <a:t>. Ogrodowa: </a:t>
            </a:r>
            <a:r>
              <a:rPr lang="pl-PL" b="0" dirty="0">
                <a:latin typeface="+mn-lt"/>
              </a:rPr>
              <a:t>Parkowanie równoległe i skośne. Obecnie są 52 miejsca postojowe. Powstaną nowe pomiędzy Piekarami, a ul. Ratajczaka. Będzie: 82. Bilans: +30. </a:t>
            </a:r>
          </a:p>
          <a:p>
            <a:pPr algn="l"/>
            <a:endParaRPr lang="pl-PL" b="0" dirty="0">
              <a:latin typeface="+mn-lt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3404620"/>
            <a:ext cx="4571999" cy="342821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43991" y="3732828"/>
            <a:ext cx="3428217" cy="2771801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4"/>
          <a:srcRect l="27130" t="27856" r="33381" b="32817"/>
          <a:stretch/>
        </p:blipFill>
        <p:spPr>
          <a:xfrm>
            <a:off x="107504" y="3478688"/>
            <a:ext cx="2881330" cy="3331828"/>
          </a:xfrm>
          <a:prstGeom prst="rect">
            <a:avLst/>
          </a:prstGeom>
        </p:spPr>
      </p:pic>
      <p:cxnSp>
        <p:nvCxnSpPr>
          <p:cNvPr id="14" name="Łącznik prosty ze strzałką 13"/>
          <p:cNvCxnSpPr>
            <a:cxnSpLocks/>
          </p:cNvCxnSpPr>
          <p:nvPr/>
        </p:nvCxnSpPr>
        <p:spPr>
          <a:xfrm>
            <a:off x="5724128" y="2636912"/>
            <a:ext cx="1584176" cy="16561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049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>
          <a:xfrm>
            <a:off x="0" y="1196752"/>
            <a:ext cx="8388424" cy="1368152"/>
          </a:xfrm>
        </p:spPr>
        <p:txBody>
          <a:bodyPr/>
          <a:lstStyle/>
          <a:p>
            <a:r>
              <a:rPr lang="pl-PL" sz="4000" dirty="0">
                <a:latin typeface="+mn-lt"/>
              </a:rPr>
              <a:t>Bilans miejsc postojowych</a:t>
            </a:r>
          </a:p>
          <a:p>
            <a:pPr algn="l"/>
            <a:r>
              <a:rPr lang="pl-PL" dirty="0">
                <a:latin typeface="+mn-lt"/>
              </a:rPr>
              <a:t>ul. Krakowska: </a:t>
            </a:r>
            <a:r>
              <a:rPr lang="pl-PL" b="0" dirty="0">
                <a:latin typeface="+mn-lt"/>
              </a:rPr>
              <a:t>Jeden pas ruchu, dostosowanie parkowania do obowiązujących przepisów. Obecnie jest 36 miejsc postojowych (w tym 6 nielegalnych). Będzie: 23. Bilans: - 13.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/>
          <a:srcRect l="38714" t="18417" r="6156" b="16087"/>
          <a:stretch/>
        </p:blipFill>
        <p:spPr>
          <a:xfrm>
            <a:off x="179512" y="3284984"/>
            <a:ext cx="3212242" cy="340768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/>
          <a:srcRect l="35118"/>
          <a:stretch/>
        </p:blipFill>
        <p:spPr>
          <a:xfrm>
            <a:off x="3392227" y="3284983"/>
            <a:ext cx="3059832" cy="3407687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3284984"/>
            <a:ext cx="3166196" cy="3407686"/>
          </a:xfrm>
          <a:prstGeom prst="rect">
            <a:avLst/>
          </a:prstGeom>
        </p:spPr>
      </p:pic>
      <p:cxnSp>
        <p:nvCxnSpPr>
          <p:cNvPr id="13" name="Łącznik prosty ze strzałką 12"/>
          <p:cNvCxnSpPr>
            <a:cxnSpLocks/>
          </p:cNvCxnSpPr>
          <p:nvPr/>
        </p:nvCxnSpPr>
        <p:spPr>
          <a:xfrm>
            <a:off x="6156176" y="2564904"/>
            <a:ext cx="864096" cy="20162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Łącznik prosty ze strzałką 14"/>
          <p:cNvCxnSpPr/>
          <p:nvPr/>
        </p:nvCxnSpPr>
        <p:spPr>
          <a:xfrm>
            <a:off x="-1404664" y="2708920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116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>
          <a:xfrm>
            <a:off x="0" y="1196752"/>
            <a:ext cx="8388424" cy="1080120"/>
          </a:xfrm>
        </p:spPr>
        <p:txBody>
          <a:bodyPr/>
          <a:lstStyle/>
          <a:p>
            <a:r>
              <a:rPr lang="pl-PL" dirty="0">
                <a:latin typeface="+mn-lt"/>
              </a:rPr>
              <a:t>Bilans miejsc postojowych</a:t>
            </a:r>
          </a:p>
          <a:p>
            <a:pPr algn="l"/>
            <a:r>
              <a:rPr lang="pl-PL" dirty="0">
                <a:latin typeface="+mn-lt"/>
              </a:rPr>
              <a:t>ul. Łąkowa: </a:t>
            </a:r>
            <a:r>
              <a:rPr lang="pl-PL" b="0" dirty="0">
                <a:latin typeface="+mn-lt"/>
              </a:rPr>
              <a:t>parkowanie równoległe – uwolnienie chodników dla pieszych. Dostosowanie do wymogów prawa. Obecnie jest 112 miejsc postojowych (w tym 18 nielegalnych). Będzie: 76. Bilans: - 36.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/>
          <a:srcRect l="65391" t="50000" r="5880" b="16686"/>
          <a:stretch/>
        </p:blipFill>
        <p:spPr>
          <a:xfrm>
            <a:off x="323528" y="3429000"/>
            <a:ext cx="3200400" cy="34290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/>
          <a:srcRect l="31780"/>
          <a:stretch/>
        </p:blipFill>
        <p:spPr>
          <a:xfrm>
            <a:off x="3275856" y="3417689"/>
            <a:ext cx="3096344" cy="340612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3501008"/>
            <a:ext cx="2952328" cy="3339898"/>
          </a:xfrm>
          <a:prstGeom prst="rect">
            <a:avLst/>
          </a:prstGeom>
        </p:spPr>
      </p:pic>
      <p:cxnSp>
        <p:nvCxnSpPr>
          <p:cNvPr id="13" name="Łącznik prosty ze strzałką 12"/>
          <p:cNvCxnSpPr>
            <a:cxnSpLocks/>
          </p:cNvCxnSpPr>
          <p:nvPr/>
        </p:nvCxnSpPr>
        <p:spPr>
          <a:xfrm>
            <a:off x="4355976" y="2924944"/>
            <a:ext cx="2160240" cy="34563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440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>
          <a:xfrm>
            <a:off x="44993" y="1196752"/>
            <a:ext cx="8388424" cy="1368152"/>
          </a:xfrm>
        </p:spPr>
        <p:txBody>
          <a:bodyPr/>
          <a:lstStyle/>
          <a:p>
            <a:r>
              <a:rPr lang="pl-PL" dirty="0">
                <a:latin typeface="+mn-lt"/>
              </a:rPr>
              <a:t>Bilans miejsc postojowych</a:t>
            </a:r>
          </a:p>
          <a:p>
            <a:pPr algn="l"/>
            <a:r>
              <a:rPr lang="pl-PL" dirty="0">
                <a:latin typeface="+mn-lt"/>
              </a:rPr>
              <a:t>ul. Kwiatowa: </a:t>
            </a:r>
            <a:r>
              <a:rPr lang="pl-PL" b="0" dirty="0">
                <a:latin typeface="+mn-lt"/>
              </a:rPr>
              <a:t>wprowadzony zostanie ruch dwukierunkowy. Obecnie jest: 52 miejsc postojowych (w tym 3 nielegalne). Zostaje: 33. Bilans: - 19.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/>
          <a:srcRect l="62003" t="30933" r="14398" b="14465"/>
          <a:stretch/>
        </p:blipFill>
        <p:spPr>
          <a:xfrm>
            <a:off x="539552" y="3429000"/>
            <a:ext cx="1944216" cy="339481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3428999"/>
            <a:ext cx="3528392" cy="334885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3429000"/>
            <a:ext cx="2592288" cy="3394813"/>
          </a:xfrm>
          <a:prstGeom prst="rect">
            <a:avLst/>
          </a:prstGeom>
        </p:spPr>
      </p:pic>
      <p:cxnSp>
        <p:nvCxnSpPr>
          <p:cNvPr id="11" name="Łącznik prosty ze strzałką 10"/>
          <p:cNvCxnSpPr>
            <a:cxnSpLocks/>
          </p:cNvCxnSpPr>
          <p:nvPr/>
        </p:nvCxnSpPr>
        <p:spPr>
          <a:xfrm>
            <a:off x="5580112" y="2924944"/>
            <a:ext cx="1656184" cy="25202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6825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>
          <a:xfrm>
            <a:off x="0" y="1196752"/>
            <a:ext cx="8388424" cy="1368152"/>
          </a:xfrm>
        </p:spPr>
        <p:txBody>
          <a:bodyPr/>
          <a:lstStyle/>
          <a:p>
            <a:r>
              <a:rPr lang="pl-PL" sz="4000" dirty="0">
                <a:latin typeface="+mn-lt"/>
              </a:rPr>
              <a:t>Bilans miejsc postojowych</a:t>
            </a:r>
          </a:p>
          <a:p>
            <a:pPr algn="l"/>
            <a:r>
              <a:rPr lang="pl-PL" dirty="0">
                <a:latin typeface="+mn-lt"/>
              </a:rPr>
              <a:t>ul. Kopernika: </a:t>
            </a:r>
            <a:r>
              <a:rPr lang="pl-PL" b="0" dirty="0">
                <a:latin typeface="+mn-lt"/>
              </a:rPr>
              <a:t>W zeszłym roku przeprowadzono tam remont chodników. Wprowadzono parkowanie równoległe. Było: 52 miejsc postojowych (w tym 3 nielegalne). Zostaje: 36. Bilans: - 16. 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3456457"/>
            <a:ext cx="2952328" cy="333989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/>
          <a:srcRect l="62003" t="30933" r="14398" b="14465"/>
          <a:stretch/>
        </p:blipFill>
        <p:spPr>
          <a:xfrm>
            <a:off x="539552" y="3429000"/>
            <a:ext cx="1944216" cy="339481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3429000"/>
            <a:ext cx="3744416" cy="3394813"/>
          </a:xfrm>
          <a:prstGeom prst="rect">
            <a:avLst/>
          </a:prstGeom>
        </p:spPr>
      </p:pic>
      <p:cxnSp>
        <p:nvCxnSpPr>
          <p:cNvPr id="10" name="Łącznik prosty ze strzałką 9"/>
          <p:cNvCxnSpPr>
            <a:cxnSpLocks/>
          </p:cNvCxnSpPr>
          <p:nvPr/>
        </p:nvCxnSpPr>
        <p:spPr>
          <a:xfrm>
            <a:off x="6516216" y="2924944"/>
            <a:ext cx="1440160" cy="1800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253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>
          <a:xfrm>
            <a:off x="0" y="1196752"/>
            <a:ext cx="8388424" cy="1368152"/>
          </a:xfrm>
        </p:spPr>
        <p:txBody>
          <a:bodyPr/>
          <a:lstStyle/>
          <a:p>
            <a:r>
              <a:rPr lang="pl-PL" dirty="0">
                <a:latin typeface="+mn-lt"/>
              </a:rPr>
              <a:t>Bilans miejsc postojowych</a:t>
            </a:r>
          </a:p>
          <a:p>
            <a:pPr algn="l"/>
            <a:r>
              <a:rPr lang="pl-PL" dirty="0">
                <a:latin typeface="+mn-lt"/>
              </a:rPr>
              <a:t>ul. Krysiewicza: </a:t>
            </a:r>
            <a:r>
              <a:rPr lang="pl-PL" b="0" dirty="0">
                <a:latin typeface="+mn-lt"/>
              </a:rPr>
              <a:t>dostosowanie do obowiązujących przepisów. Obecnie jest: 33 miejsc postojowych (w tym 3 nielegalne). Zostaje: 28. Bilans: - 5. </a:t>
            </a:r>
          </a:p>
          <a:p>
            <a:pPr algn="l"/>
            <a:endParaRPr lang="pl-PL" b="0" dirty="0">
              <a:latin typeface="+mn-lt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/>
          <a:srcRect l="38754" t="13569" r="13373" b="37087"/>
          <a:stretch/>
        </p:blipFill>
        <p:spPr>
          <a:xfrm>
            <a:off x="0" y="3455160"/>
            <a:ext cx="3294445" cy="325788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719" y="3450210"/>
            <a:ext cx="3848753" cy="326283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3429001"/>
            <a:ext cx="3436610" cy="3284040"/>
          </a:xfrm>
          <a:prstGeom prst="rect">
            <a:avLst/>
          </a:prstGeom>
        </p:spPr>
      </p:pic>
      <p:cxnSp>
        <p:nvCxnSpPr>
          <p:cNvPr id="14" name="Łącznik prosty ze strzałką 13"/>
          <p:cNvCxnSpPr/>
          <p:nvPr/>
        </p:nvCxnSpPr>
        <p:spPr>
          <a:xfrm>
            <a:off x="5580112" y="2420888"/>
            <a:ext cx="1656184" cy="29523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771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51520" y="1268760"/>
            <a:ext cx="8136904" cy="2232249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pl-PL" sz="4000" dirty="0">
                <a:latin typeface="+mn-lt"/>
              </a:rPr>
              <a:t>Najważniejsze założenia projektu:</a:t>
            </a:r>
            <a:br>
              <a:rPr lang="pl-PL" sz="4000" dirty="0">
                <a:latin typeface="+mn-lt"/>
              </a:rPr>
            </a:br>
            <a:r>
              <a:rPr lang="pl-PL" sz="2800" b="0" dirty="0">
                <a:latin typeface="+mn-lt"/>
              </a:rPr>
              <a:t>- uspokojenie ruchu w Centrum</a:t>
            </a:r>
            <a:br>
              <a:rPr lang="pl-PL" sz="2800" b="0" dirty="0">
                <a:latin typeface="+mn-lt"/>
              </a:rPr>
            </a:br>
            <a:r>
              <a:rPr lang="pl-PL" sz="2800" b="0" dirty="0">
                <a:latin typeface="+mn-lt"/>
              </a:rPr>
              <a:t>- ograniczenie tranzytu</a:t>
            </a:r>
            <a:br>
              <a:rPr lang="pl-PL" sz="2800" dirty="0">
                <a:latin typeface="+mn-lt"/>
              </a:rPr>
            </a:br>
            <a:r>
              <a:rPr lang="pl-PL" sz="2800" b="0" dirty="0">
                <a:latin typeface="+mn-lt"/>
              </a:rPr>
              <a:t>- zwiększenie bezpieczeństwa pieszych</a:t>
            </a:r>
            <a:br>
              <a:rPr lang="pl-PL" sz="2800" b="0" dirty="0">
                <a:latin typeface="+mn-lt"/>
              </a:rPr>
            </a:br>
            <a:r>
              <a:rPr lang="pl-PL" sz="2800" b="0" dirty="0">
                <a:latin typeface="+mn-lt"/>
              </a:rPr>
              <a:t>- więcej przestrzeni dla pieszych na chodnikach</a:t>
            </a:r>
            <a:br>
              <a:rPr lang="pl-PL" sz="2800" b="0" dirty="0">
                <a:latin typeface="+mn-lt"/>
              </a:rPr>
            </a:br>
            <a:r>
              <a:rPr lang="pl-PL" sz="2800" b="0" dirty="0">
                <a:latin typeface="+mn-lt"/>
              </a:rPr>
              <a:t>- ułatwienia dla rowerzystów </a:t>
            </a:r>
            <a:br>
              <a:rPr lang="pl-PL" sz="2800" b="0" dirty="0">
                <a:latin typeface="+mn-lt"/>
              </a:rPr>
            </a:br>
            <a:r>
              <a:rPr lang="pl-PL" sz="2800" b="0" dirty="0">
                <a:latin typeface="+mn-lt"/>
              </a:rPr>
              <a:t>- zmniejszenie poziomu hałasu</a:t>
            </a:r>
            <a:br>
              <a:rPr lang="pl-PL" sz="2800" b="0" dirty="0">
                <a:latin typeface="+mn-lt"/>
              </a:rPr>
            </a:br>
            <a:endParaRPr lang="pl-PL" sz="4000" b="0" dirty="0">
              <a:latin typeface="+mn-lt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920" y="4194157"/>
            <a:ext cx="3904436" cy="260230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/>
          <a:srcRect l="26375" r="12988" b="25850"/>
          <a:stretch/>
        </p:blipFill>
        <p:spPr>
          <a:xfrm>
            <a:off x="539552" y="4194157"/>
            <a:ext cx="3888432" cy="260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89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>
          <a:xfrm>
            <a:off x="0" y="1196752"/>
            <a:ext cx="8388424" cy="1368152"/>
          </a:xfrm>
        </p:spPr>
        <p:txBody>
          <a:bodyPr/>
          <a:lstStyle/>
          <a:p>
            <a:r>
              <a:rPr lang="pl-PL" dirty="0">
                <a:latin typeface="+mn-lt"/>
              </a:rPr>
              <a:t>Bilans miejsc postojowych</a:t>
            </a:r>
          </a:p>
          <a:p>
            <a:pPr algn="l"/>
            <a:r>
              <a:rPr lang="pl-PL" dirty="0">
                <a:latin typeface="+mn-lt"/>
              </a:rPr>
              <a:t>ul. Szymańskiego: </a:t>
            </a:r>
            <a:r>
              <a:rPr lang="pl-PL" b="0" dirty="0">
                <a:latin typeface="+mn-lt"/>
              </a:rPr>
              <a:t>Nowe miejsca tam gdzie obecnie jest postój taksówek. Obecnie jest: 19 miejsc postojowych. Będzie 29. Bilans: +10. </a:t>
            </a:r>
          </a:p>
          <a:p>
            <a:pPr algn="l"/>
            <a:endParaRPr lang="pl-PL" b="0" dirty="0">
              <a:latin typeface="+mn-lt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3429001"/>
            <a:ext cx="3436610" cy="3284040"/>
          </a:xfrm>
          <a:prstGeom prst="rect">
            <a:avLst/>
          </a:prstGeom>
        </p:spPr>
      </p:pic>
      <p:cxnSp>
        <p:nvCxnSpPr>
          <p:cNvPr id="14" name="Łącznik prosty ze strzałką 13"/>
          <p:cNvCxnSpPr>
            <a:cxnSpLocks/>
          </p:cNvCxnSpPr>
          <p:nvPr/>
        </p:nvCxnSpPr>
        <p:spPr>
          <a:xfrm>
            <a:off x="5580112" y="2420888"/>
            <a:ext cx="2088232" cy="15841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/>
          <a:srcRect l="46063" t="20600" r="27162" b="29001"/>
          <a:stretch/>
        </p:blipFill>
        <p:spPr>
          <a:xfrm>
            <a:off x="2843808" y="3455160"/>
            <a:ext cx="2664296" cy="325788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4"/>
          <a:srcRect l="50000" t="23750" r="16450" b="43700"/>
          <a:stretch/>
        </p:blipFill>
        <p:spPr>
          <a:xfrm>
            <a:off x="107504" y="3455160"/>
            <a:ext cx="2736304" cy="307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78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>
          <a:xfrm>
            <a:off x="179512" y="980728"/>
            <a:ext cx="8568952" cy="3600400"/>
          </a:xfrm>
        </p:spPr>
        <p:txBody>
          <a:bodyPr/>
          <a:lstStyle/>
          <a:p>
            <a:pPr algn="l"/>
            <a:r>
              <a:rPr lang="pl-PL" dirty="0">
                <a:latin typeface="+mn-lt"/>
              </a:rPr>
              <a:t>Podobne strefy u</a:t>
            </a:r>
            <a:r>
              <a:rPr lang="pl-PL" b="0" dirty="0">
                <a:latin typeface="+mn-lt"/>
              </a:rPr>
              <a:t>tworzono m.in. w: Gdańsku, Warszawie, </a:t>
            </a:r>
          </a:p>
          <a:p>
            <a:pPr algn="l"/>
            <a:r>
              <a:rPr lang="pl-PL" b="0" dirty="0">
                <a:latin typeface="+mn-lt"/>
              </a:rPr>
              <a:t>Wrocławiu i Łodzi. Wprowadzono tam:</a:t>
            </a:r>
          </a:p>
          <a:p>
            <a:pPr algn="l"/>
            <a:r>
              <a:rPr lang="pl-PL" b="0" dirty="0">
                <a:latin typeface="+mn-lt"/>
              </a:rPr>
              <a:t>- skrzyżowania równorzędne</a:t>
            </a:r>
          </a:p>
          <a:p>
            <a:pPr marL="0" indent="0" algn="l"/>
            <a:r>
              <a:rPr lang="pl-PL" b="0" dirty="0">
                <a:latin typeface="+mn-lt"/>
              </a:rPr>
              <a:t>- na ulicach jednokierunkowych </a:t>
            </a:r>
            <a:r>
              <a:rPr lang="pl-PL" b="0" dirty="0" err="1">
                <a:latin typeface="+mn-lt"/>
              </a:rPr>
              <a:t>kontraruch</a:t>
            </a:r>
            <a:endParaRPr lang="pl-PL" b="0" dirty="0">
              <a:latin typeface="+mn-lt"/>
            </a:endParaRPr>
          </a:p>
          <a:p>
            <a:pPr marL="0" indent="0" algn="l"/>
            <a:r>
              <a:rPr lang="pl-PL" b="0" dirty="0">
                <a:latin typeface="+mn-lt"/>
              </a:rPr>
              <a:t>- zwężenia jezdni </a:t>
            </a:r>
          </a:p>
          <a:p>
            <a:pPr marL="0" indent="0" algn="l"/>
            <a:r>
              <a:rPr lang="pl-PL" b="0" dirty="0">
                <a:latin typeface="+mn-lt"/>
              </a:rPr>
              <a:t>Trwają przygotowania do rewitalizacji większych obszarów lub poszczególnych ulic (wyjątkiem Warszawa gdzie zmienia się głównie geometrię dróg).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5013176"/>
            <a:ext cx="2363755" cy="177281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275" y="4939696"/>
            <a:ext cx="2326822" cy="184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95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>
            <a:spLocks noChangeArrowheads="1"/>
          </p:cNvSpPr>
          <p:nvPr/>
        </p:nvSpPr>
        <p:spPr bwMode="auto">
          <a:xfrm>
            <a:off x="2339752" y="3723501"/>
            <a:ext cx="5072062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600" b="1" dirty="0">
                <a:solidFill>
                  <a:srgbClr val="2A5FA9"/>
                </a:solidFill>
                <a:latin typeface="+mj-lt"/>
                <a:cs typeface="Tahoma" pitchFamily="34" charset="0"/>
              </a:rPr>
              <a:t>Dziękujemy za uwagę</a:t>
            </a:r>
          </a:p>
          <a:p>
            <a:pPr algn="ctr"/>
            <a:endParaRPr lang="pl-PL" sz="2000" dirty="0">
              <a:solidFill>
                <a:srgbClr val="2A5FA9"/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endParaRPr lang="pl-PL" sz="20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2611" y="5409723"/>
            <a:ext cx="1931357" cy="144827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27" y="5409723"/>
            <a:ext cx="1934725" cy="145104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5404271"/>
            <a:ext cx="2185290" cy="145649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371" y="5409723"/>
            <a:ext cx="2569117" cy="144827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51520" y="394966"/>
            <a:ext cx="8496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>
                <a:latin typeface="+mn-lt"/>
              </a:rPr>
              <a:t>Teren, który zostanie objęty</a:t>
            </a:r>
            <a:br>
              <a:rPr lang="pl-PL" sz="4000" b="1" dirty="0">
                <a:latin typeface="+mn-lt"/>
              </a:rPr>
            </a:br>
            <a:r>
              <a:rPr lang="pl-PL" sz="4000" b="1" dirty="0">
                <a:latin typeface="+mn-lt"/>
              </a:rPr>
              <a:t>strefą uspokojonego ruchu czerwiec</a:t>
            </a:r>
          </a:p>
        </p:txBody>
      </p:sp>
      <p:sp>
        <p:nvSpPr>
          <p:cNvPr id="5" name="Prostokąt 4"/>
          <p:cNvSpPr/>
          <p:nvPr/>
        </p:nvSpPr>
        <p:spPr>
          <a:xfrm>
            <a:off x="467544" y="2060848"/>
            <a:ext cx="23762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obszar III i IV</a:t>
            </a:r>
          </a:p>
          <a:p>
            <a:r>
              <a:rPr lang="pl-PL" b="1" dirty="0"/>
              <a:t>ograniczony ulicami: </a:t>
            </a:r>
            <a:r>
              <a:rPr lang="pl-PL" dirty="0" err="1"/>
              <a:t>Garbary</a:t>
            </a:r>
            <a:r>
              <a:rPr lang="pl-PL" dirty="0"/>
              <a:t> – Królowej Jadwigi, </a:t>
            </a:r>
          </a:p>
          <a:p>
            <a:r>
              <a:rPr lang="pl-PL" dirty="0"/>
              <a:t>al. Niepodległości – Święty Marcin – Podgórna </a:t>
            </a:r>
          </a:p>
          <a:p>
            <a:r>
              <a:rPr lang="pl-PL" dirty="0"/>
              <a:t>(na części </a:t>
            </a:r>
          </a:p>
          <a:p>
            <a:r>
              <a:rPr lang="pl-PL" dirty="0"/>
              <a:t>ul. Ratajczaka rozwiązanie obowiązuje od zeszłego roku)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727791"/>
            <a:ext cx="5616624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66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>
          <a:xfrm rot="10800000" flipV="1">
            <a:off x="-252536" y="848441"/>
            <a:ext cx="8568952" cy="45719"/>
          </a:xfrm>
        </p:spPr>
        <p:txBody>
          <a:bodyPr/>
          <a:lstStyle/>
          <a:p>
            <a:pPr algn="l"/>
            <a:endParaRPr lang="pl-PL" sz="4000" dirty="0">
              <a:latin typeface="+mn-lt"/>
            </a:endParaRPr>
          </a:p>
          <a:p>
            <a:pPr algn="l"/>
            <a:endParaRPr lang="pl-PL" sz="4000" dirty="0">
              <a:latin typeface="+mn-lt"/>
            </a:endParaRPr>
          </a:p>
          <a:p>
            <a:pPr algn="l"/>
            <a:r>
              <a:rPr lang="pl-PL" sz="4000" dirty="0">
                <a:latin typeface="+mn-lt"/>
              </a:rPr>
              <a:t>Najważniejsze zmiany:</a:t>
            </a:r>
          </a:p>
          <a:p>
            <a:pPr algn="l"/>
            <a:r>
              <a:rPr lang="pl-PL" b="0" dirty="0">
                <a:latin typeface="+mn-lt"/>
              </a:rPr>
              <a:t>Zmiany w organizacji ruchu zostaną wprowadzone </a:t>
            </a:r>
          </a:p>
          <a:p>
            <a:pPr algn="l"/>
            <a:r>
              <a:rPr lang="pl-PL" b="0" dirty="0">
                <a:latin typeface="+mn-lt"/>
              </a:rPr>
              <a:t>na 18 ulicach. 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067277"/>
              </p:ext>
            </p:extLst>
          </p:nvPr>
        </p:nvGraphicFramePr>
        <p:xfrm>
          <a:off x="107504" y="2780928"/>
          <a:ext cx="3456384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650741033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327231196"/>
                    </a:ext>
                  </a:extLst>
                </a:gridCol>
              </a:tblGrid>
              <a:tr h="1268920">
                <a:tc>
                  <a:txBody>
                    <a:bodyPr/>
                    <a:lstStyle/>
                    <a:p>
                      <a:r>
                        <a:rPr lang="pl-PL" dirty="0"/>
                        <a:t>Liczba ulic na których będą wprowadzane zmiany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Liczba ulic na których prowadzone będą osobne inwestycje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78332"/>
                  </a:ext>
                </a:extLst>
              </a:tr>
              <a:tr h="675296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</a:t>
                      </a:r>
                    </a:p>
                    <a:p>
                      <a:pPr algn="ctr"/>
                      <a:r>
                        <a:rPr lang="pl-PL" dirty="0"/>
                        <a:t>(Taczaka, Rybaki, Półwiejska)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49942"/>
                  </a:ext>
                </a:extLst>
              </a:tr>
            </a:tbl>
          </a:graphicData>
        </a:graphic>
      </p:graphicFrame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1923302"/>
            <a:ext cx="5200872" cy="474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92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>
          <a:xfrm>
            <a:off x="107504" y="1080120"/>
            <a:ext cx="8568952" cy="720080"/>
          </a:xfrm>
        </p:spPr>
        <p:txBody>
          <a:bodyPr/>
          <a:lstStyle/>
          <a:p>
            <a:pPr algn="l"/>
            <a:endParaRPr lang="pl-PL" sz="4000" dirty="0">
              <a:latin typeface="+mn-lt"/>
            </a:endParaRPr>
          </a:p>
          <a:p>
            <a:pPr algn="l"/>
            <a:endParaRPr lang="pl-PL" sz="4000" dirty="0">
              <a:latin typeface="+mn-lt"/>
            </a:endParaRPr>
          </a:p>
          <a:p>
            <a:pPr algn="l"/>
            <a:r>
              <a:rPr lang="pl-PL" sz="4000" dirty="0">
                <a:latin typeface="+mn-lt"/>
              </a:rPr>
              <a:t>Najważniejsze zmiany: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dirty="0">
                <a:latin typeface="+mn-lt"/>
              </a:rPr>
              <a:t>Likwidacja sygnalizacji świetlnej oraz budowa ronda </a:t>
            </a:r>
            <a:r>
              <a:rPr lang="pl-PL" b="0" dirty="0">
                <a:latin typeface="+mn-lt"/>
              </a:rPr>
              <a:t>na skrzyżowaniu ulic Ratajczaka, Niezłomnych, Kościuszki.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dirty="0">
                <a:latin typeface="+mn-lt"/>
              </a:rPr>
              <a:t>Wyłączenie sygnalizacji </a:t>
            </a:r>
            <a:r>
              <a:rPr lang="pl-PL" b="0" dirty="0">
                <a:latin typeface="+mn-lt"/>
              </a:rPr>
              <a:t>świetlnej na skrzyżowaniu ulic Ratajczaka/Powstańców Wlkp. </a:t>
            </a:r>
            <a:br>
              <a:rPr lang="pl-PL" b="0" dirty="0">
                <a:latin typeface="+mn-lt"/>
              </a:rPr>
            </a:br>
            <a:r>
              <a:rPr lang="pl-PL" b="0" dirty="0">
                <a:latin typeface="+mn-lt"/>
              </a:rPr>
              <a:t>i Kościuszki/Powstańców Wlkp.</a:t>
            </a:r>
          </a:p>
          <a:p>
            <a:pPr algn="l"/>
            <a:r>
              <a:rPr lang="pl-PL" dirty="0">
                <a:latin typeface="+mn-lt"/>
              </a:rPr>
              <a:t>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/>
          <a:srcRect b="7346"/>
          <a:stretch/>
        </p:blipFill>
        <p:spPr>
          <a:xfrm>
            <a:off x="5999087" y="3535603"/>
            <a:ext cx="3024336" cy="328780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/>
          <a:srcRect t="6334"/>
          <a:stretch/>
        </p:blipFill>
        <p:spPr>
          <a:xfrm>
            <a:off x="2896998" y="3501008"/>
            <a:ext cx="3822170" cy="3356992"/>
          </a:xfrm>
          <a:prstGeom prst="rect">
            <a:avLst/>
          </a:prstGeom>
        </p:spPr>
      </p:pic>
      <p:sp>
        <p:nvSpPr>
          <p:cNvPr id="6" name="Owal 5"/>
          <p:cNvSpPr/>
          <p:nvPr/>
        </p:nvSpPr>
        <p:spPr>
          <a:xfrm>
            <a:off x="899592" y="3789040"/>
            <a:ext cx="72008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wal 7"/>
          <p:cNvSpPr/>
          <p:nvPr/>
        </p:nvSpPr>
        <p:spPr>
          <a:xfrm>
            <a:off x="2123728" y="4077072"/>
            <a:ext cx="576064" cy="576064"/>
          </a:xfrm>
          <a:prstGeom prst="ellipse">
            <a:avLst/>
          </a:prstGeom>
          <a:noFill/>
          <a:ln>
            <a:solidFill>
              <a:srgbClr val="F83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4"/>
          <a:srcRect l="10699" t="15750" r="48007" b="40550"/>
          <a:stretch/>
        </p:blipFill>
        <p:spPr>
          <a:xfrm>
            <a:off x="43290" y="3429000"/>
            <a:ext cx="2853708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5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>
          <a:xfrm>
            <a:off x="3940" y="894162"/>
            <a:ext cx="9036496" cy="2088232"/>
          </a:xfrm>
        </p:spPr>
        <p:txBody>
          <a:bodyPr/>
          <a:lstStyle/>
          <a:p>
            <a:pPr algn="l"/>
            <a:r>
              <a:rPr lang="pl-PL" dirty="0">
                <a:latin typeface="+mn-lt"/>
              </a:rPr>
              <a:t>	Ulica Kościuszki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b="0" dirty="0">
                <a:latin typeface="+mn-lt"/>
              </a:rPr>
              <a:t>jeden pas ruchu dla kierowców, aby zwiększyć bezpieczeństwo innych uczestników ruchu - nie będzie już tzw. wąskiego gardła w okolicy Starego Browaru, gdzie urywa się droga dla rowerów, a chodnik ma około metra szerokości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2"/>
          <a:srcRect l="10168" r="22006" b="23682"/>
          <a:stretch/>
        </p:blipFill>
        <p:spPr>
          <a:xfrm>
            <a:off x="5656793" y="3645024"/>
            <a:ext cx="3528392" cy="330227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/>
          <a:srcRect r="10625" b="13250"/>
          <a:stretch/>
        </p:blipFill>
        <p:spPr>
          <a:xfrm>
            <a:off x="2411760" y="3618266"/>
            <a:ext cx="3358862" cy="3302271"/>
          </a:xfrm>
          <a:prstGeom prst="rect">
            <a:avLst/>
          </a:prstGeom>
        </p:spPr>
      </p:pic>
      <p:cxnSp>
        <p:nvCxnSpPr>
          <p:cNvPr id="7" name="Łącznik prosty ze strzałką 6"/>
          <p:cNvCxnSpPr/>
          <p:nvPr/>
        </p:nvCxnSpPr>
        <p:spPr>
          <a:xfrm flipH="1">
            <a:off x="7740352" y="3429000"/>
            <a:ext cx="864096" cy="11521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/>
          <a:srcRect l="20374" t="15596" r="42876" b="11040"/>
          <a:stretch/>
        </p:blipFill>
        <p:spPr>
          <a:xfrm>
            <a:off x="395536" y="3708390"/>
            <a:ext cx="1944216" cy="314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>
          <a:xfrm>
            <a:off x="0" y="1196752"/>
            <a:ext cx="8388424" cy="1368152"/>
          </a:xfrm>
        </p:spPr>
        <p:txBody>
          <a:bodyPr/>
          <a:lstStyle/>
          <a:p>
            <a:pPr algn="l"/>
            <a:r>
              <a:rPr lang="pl-PL" dirty="0">
                <a:latin typeface="+mn-lt"/>
              </a:rPr>
              <a:t>	Ulica Półwiejska – </a:t>
            </a:r>
            <a:r>
              <a:rPr lang="pl-PL" b="0" dirty="0">
                <a:latin typeface="+mn-lt"/>
              </a:rPr>
              <a:t>pomiędzy skrzyżowaniem </a:t>
            </a:r>
            <a:br>
              <a:rPr lang="pl-PL" b="0" dirty="0">
                <a:latin typeface="+mn-lt"/>
              </a:rPr>
            </a:br>
            <a:r>
              <a:rPr lang="pl-PL" b="0" dirty="0">
                <a:latin typeface="+mn-lt"/>
              </a:rPr>
              <a:t>z ul. Królowej Jadwigi a Kościuszki poszerzony zostanie chodnik i powstanie droga dla rowerów.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3408358"/>
            <a:ext cx="4344277" cy="3425195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3408358"/>
            <a:ext cx="2894856" cy="3449642"/>
          </a:xfrm>
          <a:prstGeom prst="rect">
            <a:avLst/>
          </a:prstGeom>
        </p:spPr>
      </p:pic>
      <p:cxnSp>
        <p:nvCxnSpPr>
          <p:cNvPr id="14" name="Łącznik prosty ze strzałką 13"/>
          <p:cNvCxnSpPr/>
          <p:nvPr/>
        </p:nvCxnSpPr>
        <p:spPr>
          <a:xfrm>
            <a:off x="6660232" y="2420888"/>
            <a:ext cx="1152128" cy="31683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/>
          <a:srcRect l="37538" t="34649" r="28912" b="19152"/>
          <a:stretch/>
        </p:blipFill>
        <p:spPr>
          <a:xfrm>
            <a:off x="0" y="3429000"/>
            <a:ext cx="2520279" cy="340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36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11"/>
          </p:nvPr>
        </p:nvSpPr>
        <p:spPr>
          <a:xfrm>
            <a:off x="0" y="1196752"/>
            <a:ext cx="8388424" cy="1368152"/>
          </a:xfrm>
        </p:spPr>
        <p:txBody>
          <a:bodyPr/>
          <a:lstStyle/>
          <a:p>
            <a:pPr algn="l"/>
            <a:r>
              <a:rPr lang="pl-PL" dirty="0">
                <a:latin typeface="+mn-lt"/>
              </a:rPr>
              <a:t>	Ulica Rybaki, Taczaka </a:t>
            </a:r>
            <a:r>
              <a:rPr lang="pl-PL" b="0" dirty="0">
                <a:latin typeface="+mn-lt"/>
              </a:rPr>
              <a:t>na nich przeprowadzone zostaną osobne prace związane z rewitalizacją Śródmieścia.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3284984"/>
            <a:ext cx="4283968" cy="338437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/>
          <a:srcRect l="13064" t="18908" r="18712" b="28901"/>
          <a:stretch/>
        </p:blipFill>
        <p:spPr>
          <a:xfrm>
            <a:off x="33892" y="3284984"/>
            <a:ext cx="3993283" cy="338437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4"/>
          <a:srcRect b="4722"/>
          <a:stretch/>
        </p:blipFill>
        <p:spPr>
          <a:xfrm>
            <a:off x="6767736" y="3284984"/>
            <a:ext cx="2278409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10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1"/>
          </p:nvPr>
        </p:nvSpPr>
        <p:spPr>
          <a:xfrm>
            <a:off x="-756592" y="692696"/>
            <a:ext cx="9900592" cy="1440160"/>
          </a:xfrm>
        </p:spPr>
        <p:txBody>
          <a:bodyPr/>
          <a:lstStyle/>
          <a:p>
            <a:pPr algn="l"/>
            <a:r>
              <a:rPr lang="pl-PL" sz="4000" dirty="0">
                <a:latin typeface="+mn-lt"/>
              </a:rPr>
              <a:t>Zmiany kierunku ruchu </a:t>
            </a:r>
          </a:p>
          <a:p>
            <a:pPr algn="l"/>
            <a:r>
              <a:rPr lang="pl-PL" b="0" dirty="0">
                <a:latin typeface="+mn-lt"/>
              </a:rPr>
              <a:t>Na siedmiu ulicach zmieni się kierunek ruchu: </a:t>
            </a:r>
          </a:p>
          <a:p>
            <a:pPr algn="l"/>
            <a:r>
              <a:rPr lang="pl-PL" b="0" dirty="0">
                <a:latin typeface="+mn-lt"/>
              </a:rPr>
              <a:t>Ogrodowa, Kwiatowa, Rybaki, Łąkowa, Piekary, Wysoka </a:t>
            </a:r>
          </a:p>
          <a:p>
            <a:pPr algn="l"/>
            <a:r>
              <a:rPr lang="pl-PL" b="0" dirty="0">
                <a:latin typeface="+mn-lt"/>
              </a:rPr>
              <a:t>i Szymańskiego.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/>
          <a:srcRect l="9056" t="13788" r="5931" b="40475"/>
          <a:stretch/>
        </p:blipFill>
        <p:spPr>
          <a:xfrm>
            <a:off x="1097360" y="2645532"/>
            <a:ext cx="6715000" cy="323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09042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ja zmiany WPF 15-03-2016 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>
          <a:noFill/>
          <a:miter lim="800000"/>
          <a:headEnd/>
          <a:tailEnd/>
        </a:ln>
        <a:effectLst/>
      </a:spPr>
      <a:bodyPr lIns="324000" tIns="46800" rIns="324000" anchor="ctr"/>
      <a:lstStyle>
        <a:defPPr algn="r">
          <a:defRPr sz="2000" b="1" dirty="0" smtClean="0">
            <a:solidFill>
              <a:schemeClr val="bg1"/>
            </a:solidFill>
            <a:latin typeface="Verdana" pitchFamily="32" charset="0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>
          <a:noFill/>
          <a:miter lim="800000"/>
          <a:headEnd/>
          <a:tailEnd/>
        </a:ln>
        <a:effectLst/>
      </a:spPr>
      <a:bodyPr lIns="324000" tIns="46800" rIns="324000" anchor="ctr"/>
      <a:lstStyle>
        <a:defPPr algn="r">
          <a:defRPr sz="2000" b="1" dirty="0" smtClean="0">
            <a:solidFill>
              <a:schemeClr val="bg1"/>
            </a:solidFill>
            <a:latin typeface="Verdana" pitchFamily="32" charset="0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zmiany WPF 15-03-2016 e</Template>
  <TotalTime>5404</TotalTime>
  <Words>725</Words>
  <Application>Microsoft Office PowerPoint</Application>
  <PresentationFormat>Pokaz na ekranie (4:3)</PresentationFormat>
  <Paragraphs>203</Paragraphs>
  <Slides>22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22</vt:i4>
      </vt:variant>
    </vt:vector>
  </HeadingPairs>
  <TitlesOfParts>
    <vt:vector size="30" baseType="lpstr">
      <vt:lpstr>ＭＳ Ｐゴシック</vt:lpstr>
      <vt:lpstr>Arial</vt:lpstr>
      <vt:lpstr>Calibri</vt:lpstr>
      <vt:lpstr>Tahoma</vt:lpstr>
      <vt:lpstr>Times New Roman</vt:lpstr>
      <vt:lpstr>prezentacja zmiany WPF 15-03-2016 e</vt:lpstr>
      <vt:lpstr>1_Office Theme</vt:lpstr>
      <vt:lpstr>2_Office Theme</vt:lpstr>
      <vt:lpstr>Strefa uspokojonego ruchu  obszar III i IV ogólne założenia</vt:lpstr>
      <vt:lpstr>Najważniejsze założenia projektu: - uspokojenie ruchu w Centrum - ograniczenie tranzytu - zwiększenie bezpieczeństwa pieszych - więcej przestrzeni dla pieszych na chodnikach - ułatwienia dla rowerzystów  - zmniejszenie poziomu hałasu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egoral</dc:creator>
  <cp:lastModifiedBy>test</cp:lastModifiedBy>
  <cp:revision>443</cp:revision>
  <cp:lastPrinted>2017-04-05T13:17:26Z</cp:lastPrinted>
  <dcterms:created xsi:type="dcterms:W3CDTF">2016-03-23T19:46:20Z</dcterms:created>
  <dcterms:modified xsi:type="dcterms:W3CDTF">2017-04-05T13:19:09Z</dcterms:modified>
</cp:coreProperties>
</file>